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  <p:sldMasterId id="2147483668" r:id="rId6"/>
    <p:sldMasterId id="2147483674" r:id="rId7"/>
  </p:sldMasterIdLst>
  <p:notesMasterIdLst>
    <p:notesMasterId r:id="rId19"/>
  </p:notesMasterIdLst>
  <p:sldIdLst>
    <p:sldId id="256" r:id="rId8"/>
    <p:sldId id="543" r:id="rId9"/>
    <p:sldId id="545" r:id="rId10"/>
    <p:sldId id="546" r:id="rId11"/>
    <p:sldId id="544" r:id="rId12"/>
    <p:sldId id="547" r:id="rId13"/>
    <p:sldId id="549" r:id="rId14"/>
    <p:sldId id="552" r:id="rId15"/>
    <p:sldId id="553" r:id="rId16"/>
    <p:sldId id="266" r:id="rId17"/>
    <p:sldId id="40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01ADAD-87C9-7243-1AC1-455771B31139}" name="Michael von Ende" initials="MvE" userId="S::mvonende@redlegg.com::3feb1021-a788-49b7-8dd6-710f496256b9" providerId="AD"/>
  <p188:author id="{945B0FF4-D7D4-9ED9-F1EA-9F02FF54D788}" name="Andrey Zelenskiy" initials="AZ" userId="S::azelenskiy@redlegg.com::107414e9-9772-4650-b2d5-dfc62dcfcf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63F"/>
    <a:srgbClr val="323E6B"/>
    <a:srgbClr val="1CFEFC"/>
    <a:srgbClr val="1FF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1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D2B13-B588-054E-8A4A-9BE19E51E7D1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1BEE5-ECC9-6045-AC52-22715B1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1BEE5-ECC9-6045-AC52-22715B1824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5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1BEE5-ECC9-6045-AC52-22715B182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670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1BEE5-ECC9-6045-AC52-22715B1824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E2147-90FB-22DA-BAAB-9C39EEE8C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ECBA13-B471-45EE-1AF7-C9D5910EE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03BDED-E5BF-ADFF-33BC-53457A980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53951-7468-67CD-22D6-0A0A07C5E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1BEE5-ECC9-6045-AC52-22715B1824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6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CE43D-191C-97D6-4137-A2205CE9C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781AF-5251-E1CD-781B-5566F2381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108D70-3ED1-0968-6A9D-8C53937D7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432BE-2B3F-AEF9-6EF9-AA16AEE25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1BEE5-ECC9-6045-AC52-22715B1824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8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4BAF0-015A-5408-D5E4-158C57DFE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7E7F8-8A81-D612-69AA-D4A00C7FB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D2599-C5DF-210B-1D59-74D9789C4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C6574-E493-7F93-CA00-611CC16FB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1BEE5-ECC9-6045-AC52-22715B1824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1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013BE-CCE1-0235-C842-42E8589DC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94F1AA-02E0-51F8-4E13-77AD7EF1E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7D192A-026B-ECF7-24D8-3222B9910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B37FD-CA19-8832-1BEF-EB99DB863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1BEE5-ECC9-6045-AC52-22715B1824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3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5592C-01D3-4C43-A04B-884D529EC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1B9CE-CB3A-FB94-7E32-918556BA3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8FAEA1-39D1-A182-E3E7-5643905EC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0C1A9-192D-26B0-BC3F-8837ACDA0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1BEE5-ECC9-6045-AC52-22715B1824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1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7ED44-D5C9-6A0E-537F-0F087026A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024A9-6D2A-681D-8783-1E7BF2888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2A06A-CA65-71C0-EF03-A11DC5DAF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7085D-56E8-6195-CFCB-07F7355A6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1BEE5-ECC9-6045-AC52-22715B1824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59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95826-43C5-F1E8-4D4B-639C5D27E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68CB07-AF4D-A006-7E1C-D6754E98C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454B1C-5838-7625-7B36-9E2E6DD9D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7DDC4-E174-7AFB-C64D-68DAB2EE6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1BEE5-ECC9-6045-AC52-22715B1824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5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31654-2295-4F23-5D6A-DDDA8259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5870D-4982-C0A7-28C1-98C4AE3CF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45551-4143-2C56-34B2-D75748EF1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66F92-A1EA-4951-D3A2-3C94EEA6A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1BEE5-ECC9-6045-AC52-22715B1824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6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6AC463-749B-2E47-A63C-2C83AF40B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55" y="2296702"/>
            <a:ext cx="5707531" cy="8126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3377ABF-15E1-084B-AC93-3F393A50A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047" y="4206227"/>
            <a:ext cx="6660583" cy="503559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E99E66A-7ED4-9640-B224-C738BC448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506" y="4860403"/>
            <a:ext cx="6661344" cy="513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BBA183-8958-FB4D-B2DE-8DC125910C58}"/>
              </a:ext>
            </a:extLst>
          </p:cNvPr>
          <p:cNvSpPr/>
          <p:nvPr userDrawn="1"/>
        </p:nvSpPr>
        <p:spPr>
          <a:xfrm rot="16200000">
            <a:off x="164939" y="4626067"/>
            <a:ext cx="718442" cy="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8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F82C3E1-AA4B-8249-BBA2-9897F5FD4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33287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2CC11D5D-6723-B942-BDBE-351059B5388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7594" y="1284789"/>
            <a:ext cx="405866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0666AB36-237C-0041-8292-D2A32394A8B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11364" y="1284789"/>
            <a:ext cx="405866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585F3FB-1A4E-FA4A-AADD-6DC0DDFEE0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153" y="1674428"/>
            <a:ext cx="4058666" cy="447131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FC879E9-B372-D14C-9DD1-8B3B5E0B543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11364" y="1674428"/>
            <a:ext cx="4058666" cy="447131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77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31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CBD7C56-F294-6640-8AC5-019B0D7AE0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153" y="1284789"/>
            <a:ext cx="8334314" cy="486094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F82C3E1-AA4B-8249-BBA2-9897F5FD4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33287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3527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32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CBD7C56-F294-6640-8AC5-019B0D7AE0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153" y="1284789"/>
            <a:ext cx="8334314" cy="486094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F82C3E1-AA4B-8249-BBA2-9897F5FD4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33287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452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A762E-89E1-6F4B-9409-8EA435F04A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864" y="3391707"/>
            <a:ext cx="3576637" cy="36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123-456-7891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204F13-9ABF-EA4E-8725-220D40AAE5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2865" y="2933865"/>
            <a:ext cx="3576637" cy="36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C00000"/>
                </a:solidFill>
                <a:latin typeface="Montserrat" pitchFamily="2" charset="77"/>
              </a:defRPr>
            </a:lvl1pPr>
          </a:lstStyle>
          <a:p>
            <a:r>
              <a:rPr lang="en-US" b="1" i="0">
                <a:solidFill>
                  <a:srgbClr val="FF0000"/>
                </a:solidFill>
                <a:latin typeface="Montserrat Black" pitchFamily="2" charset="77"/>
              </a:rPr>
              <a:t>First Last Name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7BEF76-909A-E541-96B5-2858AFEEB1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864" y="3825723"/>
            <a:ext cx="3576637" cy="36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err="1"/>
              <a:t>email@redlegg.com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6F541-5867-A949-9B08-01FC5223FD6C}"/>
              </a:ext>
            </a:extLst>
          </p:cNvPr>
          <p:cNvSpPr txBox="1"/>
          <p:nvPr userDrawn="1"/>
        </p:nvSpPr>
        <p:spPr>
          <a:xfrm>
            <a:off x="411435" y="828560"/>
            <a:ext cx="6701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spc="300" baseline="0">
                <a:solidFill>
                  <a:schemeClr val="bg1"/>
                </a:solidFill>
                <a:latin typeface="Montserrat Black" pitchFamily="2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9342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AE870F-C5BD-CE4D-A4B5-B942BE9B867A}"/>
              </a:ext>
            </a:extLst>
          </p:cNvPr>
          <p:cNvSpPr/>
          <p:nvPr userDrawn="1"/>
        </p:nvSpPr>
        <p:spPr>
          <a:xfrm rot="10800000">
            <a:off x="4349168" y="3861735"/>
            <a:ext cx="718442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D8A8D9-2228-0945-828D-3368C2D9D24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7232" y="2603422"/>
            <a:ext cx="8342312" cy="92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 spc="30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n-US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28986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CBD7C56-F294-6640-8AC5-019B0D7AE0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153" y="1284789"/>
            <a:ext cx="8334314" cy="486094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F82C3E1-AA4B-8249-BBA2-9897F5FD4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33287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8553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CBD7C56-F294-6640-8AC5-019B0D7AE0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153" y="1284789"/>
            <a:ext cx="8334314" cy="486094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F82C3E1-AA4B-8249-BBA2-9897F5FD4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33287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449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F82C3E1-AA4B-8249-BBA2-9897F5FD4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33287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13163F"/>
                </a:solidFill>
                <a:latin typeface="Montserrat Black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2090FF7C-2F92-144B-980B-AA9E714B0D5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0941" y="1674429"/>
            <a:ext cx="4061049" cy="44824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03746A6C-DCD9-EC41-B945-4A8E1CBF971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7594" y="1284789"/>
            <a:ext cx="405866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030C1BCB-4BAA-2C45-99C5-4743C131D23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04710" y="1966351"/>
            <a:ext cx="4061049" cy="4482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323E6B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. Integer lacinia. Lorem ipsum dolor sit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consectetur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adipiscing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elit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. Ut vitae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placerat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mi, a tempus libero.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Donec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tortor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orci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interdum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et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enim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id,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consequat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accumsan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justo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.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Aenean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sit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amet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nunc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ultricies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rhoncus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tellus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non,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sagittis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 </a:t>
            </a:r>
            <a:r>
              <a:rPr lang="en-US" sz="1400" err="1">
                <a:solidFill>
                  <a:srgbClr val="111640"/>
                </a:solidFill>
                <a:latin typeface="Montserrat" panose="00000500000000000000" pitchFamily="2" charset="0"/>
              </a:rPr>
              <a:t>odio</a:t>
            </a:r>
            <a:r>
              <a:rPr lang="en-US" sz="1400">
                <a:solidFill>
                  <a:srgbClr val="111640"/>
                </a:solidFill>
                <a:latin typeface="Montserrat" panose="00000500000000000000" pitchFamily="2" charset="0"/>
              </a:rPr>
              <a:t>. Integer lacinia.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7ED29E47-98C2-CE43-BA29-56E2EFDDEAC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11364" y="1284789"/>
            <a:ext cx="405866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FF00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76259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CBD7C56-F294-6640-8AC5-019B0D7AE0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153" y="1284789"/>
            <a:ext cx="8334314" cy="486094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F82C3E1-AA4B-8249-BBA2-9897F5FD4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33287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3264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CBD7C56-F294-6640-8AC5-019B0D7AE0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153" y="1284789"/>
            <a:ext cx="8334314" cy="486094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F82C3E1-AA4B-8249-BBA2-9897F5FD4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33287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9268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F82C3E1-AA4B-8249-BBA2-9897F5FD4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52" y="409188"/>
            <a:ext cx="8332877" cy="64904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ontserrat Black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4CA99534-98CF-C54B-8D6D-F6D2EC54F29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7594" y="1284789"/>
            <a:ext cx="405866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60B4FCE1-30A0-3646-BE8D-8A1E2F7C13D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11364" y="1284789"/>
            <a:ext cx="4058665" cy="286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 spc="130" baseline="0">
                <a:solidFill>
                  <a:srgbClr val="1CFEF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EA160A8-C34B-1348-9163-E7BCC3EA8C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153" y="1674428"/>
            <a:ext cx="4058666" cy="447131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56B5A62-6BE5-BA46-9B0A-A185CE9E3D6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11364" y="1674428"/>
            <a:ext cx="4058666" cy="447131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4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05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1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E04835-3E0A-0D44-9523-908CC982C1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0" y="0"/>
            <a:ext cx="36195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DA4D5E-55BC-F045-9E22-B448B16C3C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605" y="6386842"/>
            <a:ext cx="1771650" cy="252254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F245EB-AF74-B048-BDB6-CC0BF6AF9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708" y="6432002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rgbClr val="FF002F"/>
                </a:solidFill>
                <a:latin typeface="Montserrat" pitchFamily="2" charset="77"/>
              </a:defRPr>
            </a:lvl1pPr>
          </a:lstStyle>
          <a:p>
            <a:fld id="{F02DC927-F217-F94B-9B78-6AEC652E5E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56486B-157F-C94F-8C49-E4B900696298}"/>
              </a:ext>
            </a:extLst>
          </p:cNvPr>
          <p:cNvSpPr/>
          <p:nvPr userDrawn="1"/>
        </p:nvSpPr>
        <p:spPr>
          <a:xfrm>
            <a:off x="2433033" y="6365056"/>
            <a:ext cx="4278374" cy="300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50"/>
              </a:lnSpc>
            </a:pPr>
            <a:r>
              <a:rPr lang="en-US" sz="1100" spc="170">
                <a:solidFill>
                  <a:srgbClr val="111640"/>
                </a:solidFill>
                <a:latin typeface="Montserrat Bold" panose="00000800000000000000" pitchFamily="2" charset="0"/>
              </a:rPr>
              <a:t>- WHO IS WATCHING YOUR NETWORK?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88DA1-C70C-5A44-961A-DAE69686BD12}"/>
              </a:ext>
            </a:extLst>
          </p:cNvPr>
          <p:cNvSpPr/>
          <p:nvPr userDrawn="1"/>
        </p:nvSpPr>
        <p:spPr>
          <a:xfrm rot="10800000">
            <a:off x="513458" y="1130967"/>
            <a:ext cx="718442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A8BB5-DED2-5547-A3FF-AD856484D3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924800" y="0"/>
            <a:ext cx="1219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4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DA4D5E-55BC-F045-9E22-B448B16C3C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605" y="6386842"/>
            <a:ext cx="1771650" cy="2522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288DA1-C70C-5A44-961A-DAE69686BD12}"/>
              </a:ext>
            </a:extLst>
          </p:cNvPr>
          <p:cNvSpPr/>
          <p:nvPr userDrawn="1"/>
        </p:nvSpPr>
        <p:spPr>
          <a:xfrm rot="10800000">
            <a:off x="513458" y="1130967"/>
            <a:ext cx="718442" cy="60337"/>
          </a:xfrm>
          <a:prstGeom prst="rect">
            <a:avLst/>
          </a:prstGeom>
          <a:gradFill>
            <a:gsLst>
              <a:gs pos="0">
                <a:srgbClr val="E95740"/>
              </a:gs>
              <a:gs pos="100000">
                <a:srgbClr val="EE3F4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AFC0E-8B7D-254F-ACA3-A72560F13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12" y="633040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F02DC927-F217-F94B-9B78-6AEC652E5E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13F2F-BED6-9945-BC84-B70E8A7527E0}"/>
              </a:ext>
            </a:extLst>
          </p:cNvPr>
          <p:cNvSpPr/>
          <p:nvPr userDrawn="1"/>
        </p:nvSpPr>
        <p:spPr>
          <a:xfrm>
            <a:off x="558061" y="6365056"/>
            <a:ext cx="4278374" cy="300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50"/>
              </a:lnSpc>
            </a:pPr>
            <a:r>
              <a:rPr lang="en-US" sz="1100" spc="170">
                <a:solidFill>
                  <a:schemeClr val="bg1"/>
                </a:solidFill>
                <a:latin typeface="Montserrat Bold" panose="00000800000000000000" pitchFamily="2" charset="0"/>
              </a:rPr>
              <a:t>- WHO IS WATCHING YOUR NETWORK?</a:t>
            </a:r>
          </a:p>
        </p:txBody>
      </p:sp>
    </p:spTree>
    <p:extLst>
      <p:ext uri="{BB962C8B-B14F-4D97-AF65-F5344CB8AC3E}">
        <p14:creationId xmlns:p14="http://schemas.microsoft.com/office/powerpoint/2010/main" val="412930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DA4D5E-55BC-F045-9E22-B448B16C3C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605" y="6386842"/>
            <a:ext cx="1771650" cy="25225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AFC0E-8B7D-254F-ACA3-A72560F13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12" y="633040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F02DC927-F217-F94B-9B78-6AEC652E5E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13F2F-BED6-9945-BC84-B70E8A7527E0}"/>
              </a:ext>
            </a:extLst>
          </p:cNvPr>
          <p:cNvSpPr/>
          <p:nvPr userDrawn="1"/>
        </p:nvSpPr>
        <p:spPr>
          <a:xfrm>
            <a:off x="558061" y="6365056"/>
            <a:ext cx="4278374" cy="300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50"/>
              </a:lnSpc>
            </a:pPr>
            <a:r>
              <a:rPr lang="en-US" sz="1100" spc="170">
                <a:solidFill>
                  <a:schemeClr val="bg1"/>
                </a:solidFill>
                <a:latin typeface="Montserrat Bold" panose="00000800000000000000" pitchFamily="2" charset="0"/>
              </a:rPr>
              <a:t>- WHO IS WATCHING YOUR NETWORK?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330CB-3CD5-8142-9BB1-02FC73787EC9}"/>
              </a:ext>
            </a:extLst>
          </p:cNvPr>
          <p:cNvSpPr/>
          <p:nvPr userDrawn="1"/>
        </p:nvSpPr>
        <p:spPr>
          <a:xfrm>
            <a:off x="513457" y="1130967"/>
            <a:ext cx="718442" cy="60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6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33E6-B4B3-8841-8CB1-728465CF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47" y="3873718"/>
            <a:ext cx="7207296" cy="957956"/>
          </a:xfrm>
        </p:spPr>
        <p:txBody>
          <a:bodyPr/>
          <a:lstStyle/>
          <a:p>
            <a:r>
              <a:rPr lang="en-US" cap="small">
                <a:solidFill>
                  <a:schemeClr val="accent1">
                    <a:lumMod val="50000"/>
                  </a:schemeClr>
                </a:solidFill>
              </a:rPr>
              <a:t>IAM Program Development</a:t>
            </a:r>
          </a:p>
        </p:txBody>
      </p:sp>
    </p:spTree>
    <p:extLst>
      <p:ext uri="{BB962C8B-B14F-4D97-AF65-F5344CB8AC3E}">
        <p14:creationId xmlns:p14="http://schemas.microsoft.com/office/powerpoint/2010/main" val="48073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FB06F-3302-FA4E-81D8-9881094C06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Michael von Ende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0A9F6-78CF-DB40-8BD8-3FE419350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865" y="3375496"/>
            <a:ext cx="3576637" cy="365760"/>
          </a:xfrm>
        </p:spPr>
        <p:txBody>
          <a:bodyPr/>
          <a:lstStyle/>
          <a:p>
            <a:r>
              <a:rPr lang="en-US"/>
              <a:t>mvonende@redlegg.com</a:t>
            </a:r>
          </a:p>
        </p:txBody>
      </p:sp>
    </p:spTree>
    <p:extLst>
      <p:ext uri="{BB962C8B-B14F-4D97-AF65-F5344CB8AC3E}">
        <p14:creationId xmlns:p14="http://schemas.microsoft.com/office/powerpoint/2010/main" val="378739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E8F38E-0396-794A-A217-25868975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/>
              <a:t>Michael von Ende</a:t>
            </a:r>
            <a:br>
              <a:rPr lang="en-US"/>
            </a:b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EFB32A9-241A-C1C2-18AE-D66223D253A8}"/>
              </a:ext>
            </a:extLst>
          </p:cNvPr>
          <p:cNvSpPr txBox="1">
            <a:spLocks/>
          </p:cNvSpPr>
          <p:nvPr/>
        </p:nvSpPr>
        <p:spPr>
          <a:xfrm>
            <a:off x="437153" y="1284789"/>
            <a:ext cx="5726366" cy="48609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Senior Information Security Consultant</a:t>
            </a:r>
          </a:p>
          <a:p>
            <a:r>
              <a:rPr lang="en-US" sz="1200"/>
              <a:t>More than 20 years of business leadership and technical experience in Information Technology and Cybersecurity in four different countries.</a:t>
            </a:r>
          </a:p>
          <a:p>
            <a:r>
              <a:rPr lang="en-US" sz="1200"/>
              <a:t>Managed and consulted across various industries including financial, healthcare, telecommunications, engineering and manufacturing, consumer packaged goods, transportation and retail.</a:t>
            </a:r>
          </a:p>
          <a:p>
            <a:r>
              <a:rPr lang="en-US" sz="1200"/>
              <a:t>Practical experience with numerous frameworks and controls, including NIST CSF, 800-171, 800-53, CIS, DoD CCI, DISA STIG and HIPAA / HITRUST.</a:t>
            </a:r>
          </a:p>
          <a:p>
            <a:r>
              <a:rPr lang="en-US" sz="1200"/>
              <a:t>Leads security engagements into areas such as Compliance, Risk Management, Incident Response, BIA, BC/DR and IAM, and develops actionable, business-focused improvement plans.</a:t>
            </a:r>
          </a:p>
          <a:p>
            <a:r>
              <a:rPr lang="en-US" sz="1200"/>
              <a:t>Holds an MBA from McMaster University’s DeGroote School of Business and a B.Sc. in Computer Science Software Engineering.</a:t>
            </a:r>
          </a:p>
          <a:p>
            <a:endParaRPr lang="en-US" sz="1200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AA0FC-2088-79FF-436D-4178D7B1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557" y="1780948"/>
            <a:ext cx="2120700" cy="264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8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809D1-1009-7652-F241-8BFF7CDB0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3FC8F-4C20-B535-DDCD-77C04C7F4AB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marL="0" marR="45720" indent="0">
              <a:lnSpc>
                <a:spcPct val="105000"/>
              </a:lnSpc>
              <a:spcBef>
                <a:spcPts val="600"/>
              </a:spcBef>
              <a:buSzPts val="1100"/>
              <a:buNone/>
            </a:pPr>
            <a:r>
              <a:rPr lang="en-US" sz="1600" b="1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Goal</a:t>
            </a:r>
            <a:r>
              <a:rPr lang="en-US" sz="1600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: form picture of current state in terms of SWOT</a:t>
            </a:r>
          </a:p>
          <a:p>
            <a:pPr marL="0" marR="45720" lvl="0" indent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lang="en-US" sz="1600" i="1" spc="50">
              <a:solidFill>
                <a:srgbClr val="C00000"/>
              </a:solidFill>
              <a:latin typeface="Montserrat" panose="00000500000000000000" pitchFamily="2" charset="0"/>
              <a:ea typeface="Gotham-Book"/>
              <a:cs typeface="Gotham-Book"/>
            </a:endParaRPr>
          </a:p>
          <a:p>
            <a:pPr marL="0" marR="45720" lvl="0" indent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600" i="1" u="sng" spc="50">
                <a:solidFill>
                  <a:srgbClr val="C00000"/>
                </a:solidFill>
                <a:latin typeface="Montserrat"/>
                <a:ea typeface="Gotham-Book"/>
                <a:cs typeface="Gotham-Book"/>
              </a:rPr>
              <a:t>Environment Review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Existing policies, charters, objectives, etc.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Existing complementary programs: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Risk Management, 3</a:t>
            </a:r>
            <a:r>
              <a:rPr lang="en-US" sz="1400" spc="50" baseline="3000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rd</a:t>
            </a: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 Party Management, Compliance, IT</a:t>
            </a:r>
          </a:p>
          <a:p>
            <a:pPr marL="342900" marR="45720" lvl="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Potential stakeholders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business users, business owners, IT teams, audit/compliance teams, application owners/teams (integration)</a:t>
            </a:r>
            <a:endParaRPr lang="en-US" sz="1600" spc="50">
              <a:solidFill>
                <a:srgbClr val="231F20"/>
              </a:solidFill>
              <a:latin typeface="Montserrat" panose="00000500000000000000" pitchFamily="2" charset="0"/>
              <a:ea typeface="Gotham-Book"/>
              <a:cs typeface="Gotham-Book"/>
            </a:endParaRP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Asset Inventory: hardware, applications, network resources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Prioritize by type, access requirements, etc.</a:t>
            </a:r>
          </a:p>
          <a:p>
            <a:pPr marL="0" marR="45720" indent="0">
              <a:lnSpc>
                <a:spcPct val="105000"/>
              </a:lnSpc>
              <a:spcBef>
                <a:spcPts val="600"/>
              </a:spcBef>
              <a:buSzPts val="1100"/>
              <a:buNone/>
            </a:pPr>
            <a:r>
              <a:rPr lang="en-US" sz="1600" i="1" u="sng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Functionality Review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Identify existing IAM processes and tools</a:t>
            </a:r>
          </a:p>
          <a:p>
            <a:pPr marL="342900" marR="45720" lvl="0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effectLst/>
                <a:latin typeface="Montserrat" panose="00000500000000000000" pitchFamily="2" charset="0"/>
                <a:ea typeface="Gotham-Book"/>
                <a:cs typeface="Gotham-Book"/>
              </a:rPr>
              <a:t>Identify current IAM roles and skills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effectLst/>
                <a:latin typeface="Montserrat" panose="00000500000000000000" pitchFamily="2" charset="0"/>
                <a:ea typeface="Gotham-Book"/>
                <a:cs typeface="Gotham-Book"/>
              </a:rPr>
              <a:t>group by specific project requirements or skills and experience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F6E3B-554C-A82A-CF9A-A15D312D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/>
              <a:t>Assess</a:t>
            </a:r>
          </a:p>
        </p:txBody>
      </p:sp>
    </p:spTree>
    <p:extLst>
      <p:ext uri="{BB962C8B-B14F-4D97-AF65-F5344CB8AC3E}">
        <p14:creationId xmlns:p14="http://schemas.microsoft.com/office/powerpoint/2010/main" val="117318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BD87F-2C10-3AF9-DFF0-00366BCA7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5DEBA-D8C2-6376-33BD-3AC7B81D9B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marR="45720" lvl="0" indent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600" b="1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Goal</a:t>
            </a:r>
            <a:r>
              <a:rPr lang="en-US" sz="1600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: develop representative team to plan for best IAM approach</a:t>
            </a:r>
          </a:p>
          <a:p>
            <a:pPr marL="0" marR="45720" lvl="0" indent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lang="en-US" sz="1600" i="1" spc="50">
              <a:solidFill>
                <a:srgbClr val="C00000"/>
              </a:solidFill>
              <a:latin typeface="Montserrat" panose="00000500000000000000" pitchFamily="2" charset="0"/>
              <a:ea typeface="Gotham-Book"/>
              <a:cs typeface="Gotham-Book"/>
            </a:endParaRP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Team members based on stakeholder analysis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Business Team: Business Leaders, HR, Governance, Risk, …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Tech Team: Architecture, Application, Platform Admin, Process, …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Select a representative with good communication skills from each group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Determine </a:t>
            </a:r>
            <a:r>
              <a:rPr lang="en-US" sz="1600" b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IAM Executive Sponsor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Program champion with authority across all stakeholder areas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Determine </a:t>
            </a:r>
            <a:r>
              <a:rPr lang="en-US" sz="1600" b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IAM Program Manager(s)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Manages charter, roadmaps, priorities, program/project staffing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Guides vendor/partner/product procurement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Communicates IAM program’s current state, health, plans and priorities with the overall organization (preferably via an IAM portal)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endParaRPr lang="en-US" sz="1600" spc="50">
              <a:solidFill>
                <a:srgbClr val="231F20"/>
              </a:solidFill>
              <a:latin typeface="Montserrat" panose="00000500000000000000" pitchFamily="2" charset="0"/>
              <a:ea typeface="Gotham-Book"/>
              <a:cs typeface="Gotham-Book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46956D-091C-63F1-FDFE-31C48A34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/>
              <a:t>Form Program Planning Team</a:t>
            </a:r>
          </a:p>
        </p:txBody>
      </p:sp>
    </p:spTree>
    <p:extLst>
      <p:ext uri="{BB962C8B-B14F-4D97-AF65-F5344CB8AC3E}">
        <p14:creationId xmlns:p14="http://schemas.microsoft.com/office/powerpoint/2010/main" val="79201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8DF5F-25CB-BF78-8150-23CE66D0D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4EBCB-A872-E565-9F17-3E12C46F4C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marR="45720" lvl="0" indent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600" b="1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Goal</a:t>
            </a:r>
            <a:r>
              <a:rPr lang="en-US" sz="1600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: communicate </a:t>
            </a:r>
            <a:r>
              <a:rPr lang="en-US" sz="1600" b="1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IAM Roadshow</a:t>
            </a:r>
            <a:r>
              <a:rPr lang="en-US" sz="1600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 to stakeholders</a:t>
            </a:r>
          </a:p>
          <a:p>
            <a:pPr marL="0" marR="45720" lvl="0" indent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lang="en-US" sz="1600" i="1" spc="50">
              <a:solidFill>
                <a:srgbClr val="C00000"/>
              </a:solidFill>
              <a:latin typeface="Montserrat" panose="00000500000000000000" pitchFamily="2" charset="0"/>
              <a:ea typeface="Gotham-Book"/>
              <a:cs typeface="Gotham-Book"/>
            </a:endParaRP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Describe current environment along with risks and challenges (</a:t>
            </a:r>
            <a:r>
              <a:rPr lang="en-US" sz="1600" b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SWOT</a:t>
            </a: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)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Convey how IAM can mitigate risks and addresses challenges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Convey business and user benefits, aligning to firm’s vision and values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Slight deeper dive into how it technically integrates with user data, applications, and storage, and user experience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Define the desired state – this could be the </a:t>
            </a:r>
            <a:r>
              <a:rPr lang="en-US" sz="1600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vision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Declare </a:t>
            </a:r>
            <a:r>
              <a:rPr lang="en-US" sz="1600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mission</a:t>
            </a: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 and objectives for IAM, and aligning them with firm’s business strategy, values and objectives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Roadmap specific IAM goals and outcomes within each of the phases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Plan, Design, Implement, Operate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b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Executive Sponsor</a:t>
            </a:r>
            <a:r>
              <a:rPr lang="en-US" sz="1600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 / </a:t>
            </a:r>
            <a:r>
              <a:rPr lang="en-US" sz="1600" b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Program Manager </a:t>
            </a: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to deliver communication FW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endParaRPr lang="en-US" sz="1600" spc="50">
              <a:solidFill>
                <a:srgbClr val="231F20"/>
              </a:solidFill>
              <a:latin typeface="Montserrat" panose="00000500000000000000" pitchFamily="2" charset="0"/>
              <a:ea typeface="Gotham-Book"/>
              <a:cs typeface="Gotham-Book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EA20F4-2AAB-1161-FC9B-232CFA1F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/>
              <a:t>Charter: Communicate Direction</a:t>
            </a:r>
          </a:p>
        </p:txBody>
      </p:sp>
    </p:spTree>
    <p:extLst>
      <p:ext uri="{BB962C8B-B14F-4D97-AF65-F5344CB8AC3E}">
        <p14:creationId xmlns:p14="http://schemas.microsoft.com/office/powerpoint/2010/main" val="319792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CADDF-735F-915F-0FAC-0B75F7EA0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B837C-3699-081A-B98D-60ACBA4E04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marR="45720" lvl="0" indent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600" b="1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Goal</a:t>
            </a:r>
            <a:r>
              <a:rPr lang="en-US" sz="1600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: gain approach acceptance within a formal document</a:t>
            </a:r>
          </a:p>
          <a:p>
            <a:pPr marL="0" marR="45720" lvl="0" indent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lang="en-US" sz="1600" i="1" spc="50">
              <a:solidFill>
                <a:srgbClr val="C00000"/>
              </a:solidFill>
              <a:latin typeface="Montserrat" panose="00000500000000000000" pitchFamily="2" charset="0"/>
              <a:ea typeface="Gotham-Book"/>
              <a:cs typeface="Gotham-Book"/>
            </a:endParaRP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Start with clear, understandable explanation of what IAM is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Provide background of how we got here (from assessment SWOT)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Work through </a:t>
            </a:r>
            <a:r>
              <a:rPr lang="en-US" sz="1600" b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VMOST</a:t>
            </a: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 – Vision, Mission, Objectives, Strategy and Tactics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Vision can be similar to desired state and the benefits delivering firm values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Define 1-3yr goals aligned with firm’s initiatives and overall security objectives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Map goals to use cases and define success criteria for each, i.e.: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2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Identity Creation and Maintenance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2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Proof an Identity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2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Identity Lifecycle Management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2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Entitlement Lifecycle Management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2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Privileged Access Management</a:t>
            </a:r>
            <a:endParaRPr lang="en-US" sz="1400" spc="50">
              <a:solidFill>
                <a:srgbClr val="231F20"/>
              </a:solidFill>
              <a:latin typeface="Montserrat" panose="00000500000000000000" pitchFamily="2" charset="0"/>
              <a:ea typeface="Gotham-Book"/>
              <a:cs typeface="Gotham-Book"/>
            </a:endParaRP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endParaRPr lang="en-US" sz="1600" spc="50">
              <a:solidFill>
                <a:srgbClr val="231F20"/>
              </a:solidFill>
              <a:latin typeface="Montserrat" panose="00000500000000000000" pitchFamily="2" charset="0"/>
              <a:ea typeface="Gotham-Book"/>
              <a:cs typeface="Gotham-Book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C7732D-AE8F-9134-7C15-D639B882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/>
              <a:t>Charter: the What and Why</a:t>
            </a:r>
          </a:p>
        </p:txBody>
      </p:sp>
    </p:spTree>
    <p:extLst>
      <p:ext uri="{BB962C8B-B14F-4D97-AF65-F5344CB8AC3E}">
        <p14:creationId xmlns:p14="http://schemas.microsoft.com/office/powerpoint/2010/main" val="401127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E5743-CA1A-0C21-6737-51121FA0F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B5767-1733-F67A-9C90-43A19DADA6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marR="45720" lvl="0" indent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600" b="1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Goal</a:t>
            </a:r>
            <a:r>
              <a:rPr lang="en-US" sz="1600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: gain approach acceptance within a formal document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Define the different phases: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Planning, Design, Implement and Operate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Break down each phase into </a:t>
            </a:r>
            <a:r>
              <a:rPr lang="en-US" sz="1400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activities</a:t>
            </a: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 and </a:t>
            </a:r>
            <a:r>
              <a:rPr lang="en-US" sz="1400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milestones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Define the </a:t>
            </a:r>
            <a:r>
              <a:rPr lang="en-US" sz="1600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persistent team </a:t>
            </a: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roles, i.e.: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IAM Executive Sponsor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Program Manager(s)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Project Manager(s)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IAM Architects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IAM Analysts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IAM Engineers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For each of the phase teams, define a </a:t>
            </a:r>
            <a:r>
              <a:rPr lang="en-US" sz="1600" b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RACI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Matrix mapping team members to activities and milestones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Members can be Responsible, Accountable, Consulted and/or Informed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endParaRPr lang="en-US" sz="1600" spc="50">
              <a:solidFill>
                <a:srgbClr val="231F20"/>
              </a:solidFill>
              <a:latin typeface="Montserrat" panose="00000500000000000000" pitchFamily="2" charset="0"/>
              <a:ea typeface="Gotham-Book"/>
              <a:cs typeface="Gotham-Book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CA974-7722-F3B7-C303-D971E0FB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/>
              <a:t>Charter: the Who and How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4A544-A748-E8AF-5F3D-85E2A99D1003}"/>
              </a:ext>
            </a:extLst>
          </p:cNvPr>
          <p:cNvSpPr txBox="1"/>
          <p:nvPr/>
        </p:nvSpPr>
        <p:spPr>
          <a:xfrm>
            <a:off x="5047306" y="3092624"/>
            <a:ext cx="2955957" cy="12452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45720" lvl="2">
              <a:lnSpc>
                <a:spcPct val="105000"/>
              </a:lnSpc>
              <a:buSzPts val="1100"/>
            </a:pPr>
            <a:r>
              <a:rPr lang="en-US" sz="1200" b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Note:</a:t>
            </a:r>
            <a:r>
              <a:rPr lang="en-US" sz="1200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 A persistent team should be involved in each IAM software product, from RF</a:t>
            </a:r>
            <a:r>
              <a:rPr lang="en-US" sz="1200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x</a:t>
            </a:r>
            <a:r>
              <a:rPr lang="en-US" sz="1200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 through procurement, design, deployment and ongoing support</a:t>
            </a:r>
          </a:p>
        </p:txBody>
      </p:sp>
    </p:spTree>
    <p:extLst>
      <p:ext uri="{BB962C8B-B14F-4D97-AF65-F5344CB8AC3E}">
        <p14:creationId xmlns:p14="http://schemas.microsoft.com/office/powerpoint/2010/main" val="120508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097D0-53D6-F254-E3EF-ECC615415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06A00-513C-A1AE-DE1C-DC90B22571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marR="45720" lvl="0" indent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600" b="1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Goal</a:t>
            </a:r>
            <a:r>
              <a:rPr lang="en-US" sz="1600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: Document an executable roadmap to implementation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Create a plan for standing up Program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Design phase to have three projects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b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Project: Governance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Define governance structure and committee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Develop a policy framework and documentation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Develop a risk assessment and management process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Define Performance measurement and reporting system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b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Project: Architecture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Create a prioritized roadmap and framework for implementing IAM modules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Tool selection to achieve desired state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solidFill>
                  <a:srgbClr val="231F20"/>
                </a:solidFill>
                <a:latin typeface="Montserrat" panose="00000500000000000000" pitchFamily="2" charset="0"/>
                <a:ea typeface="Gotham-Book"/>
                <a:cs typeface="Gotham-Book"/>
              </a:rPr>
              <a:t>Manage RFI, RFP, RFQ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b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Project: Processes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latin typeface="Montserrat" panose="00000500000000000000" pitchFamily="2" charset="0"/>
                <a:ea typeface="Gotham-Book"/>
                <a:cs typeface="Gotham-Book"/>
              </a:rPr>
              <a:t>Determine operational processes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latin typeface="Montserrat" panose="00000500000000000000" pitchFamily="2" charset="0"/>
                <a:ea typeface="Gotham-Book"/>
                <a:cs typeface="Gotham-Book"/>
              </a:rPr>
              <a:t>Develop staffing models based on the evaluation.</a:t>
            </a:r>
          </a:p>
          <a:p>
            <a:pPr marL="1257300" marR="45720" lvl="2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200" spc="50">
                <a:latin typeface="Montserrat" panose="00000500000000000000" pitchFamily="2" charset="0"/>
                <a:ea typeface="Gotham-Book"/>
                <a:cs typeface="Gotham-Book"/>
              </a:rPr>
              <a:t>FTEs, Pro services, MSPs, contingent workers, etc.</a:t>
            </a:r>
            <a:endParaRPr lang="en-US" sz="1400" spc="50">
              <a:latin typeface="Montserrat" panose="00000500000000000000" pitchFamily="2" charset="0"/>
              <a:ea typeface="Gotham-Book"/>
              <a:cs typeface="Gotham-Book"/>
            </a:endParaRP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endParaRPr lang="en-US" sz="1400" spc="50">
              <a:solidFill>
                <a:srgbClr val="231F20"/>
              </a:solidFill>
              <a:latin typeface="Montserrat" panose="00000500000000000000" pitchFamily="2" charset="0"/>
              <a:ea typeface="Gotham-Book"/>
              <a:cs typeface="Gotham-Book"/>
            </a:endParaRP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endParaRPr lang="en-US" sz="1600" spc="50">
              <a:solidFill>
                <a:srgbClr val="231F20"/>
              </a:solidFill>
              <a:latin typeface="Montserrat" panose="00000500000000000000" pitchFamily="2" charset="0"/>
              <a:ea typeface="Gotham-Book"/>
              <a:cs typeface="Gotham-Book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B70F3-08CD-4677-6B78-881089CA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/>
              <a:t>Program: Design Phase</a:t>
            </a:r>
          </a:p>
        </p:txBody>
      </p:sp>
    </p:spTree>
    <p:extLst>
      <p:ext uri="{BB962C8B-B14F-4D97-AF65-F5344CB8AC3E}">
        <p14:creationId xmlns:p14="http://schemas.microsoft.com/office/powerpoint/2010/main" val="311062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6CC7A-2F02-6C24-6A4A-734278B6C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DC0F2-7CE8-110D-1E10-C97F09A7F9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marR="45720" lvl="0" indent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600" b="1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Goal</a:t>
            </a:r>
            <a:r>
              <a:rPr lang="en-US" sz="1600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: Implement IAM components in line with roadmap to desired state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endParaRPr lang="en-US" sz="1600" spc="50">
              <a:latin typeface="Montserrat" panose="00000500000000000000" pitchFamily="2" charset="0"/>
              <a:ea typeface="Gotham-Book"/>
              <a:cs typeface="Gotham-Book"/>
            </a:endParaRP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Deploy the various IAM solutions and tools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Configure IAM policies and settings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Integrate IAM systems with the other infrastructure and applications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Train users and administrators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latin typeface="Montserrat" panose="00000500000000000000" pitchFamily="2" charset="0"/>
                <a:ea typeface="Gotham-Book"/>
                <a:cs typeface="Gotham-Book"/>
              </a:rPr>
              <a:t>Identify the right individuals with required attitude and base skills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latin typeface="Montserrat" panose="00000500000000000000" pitchFamily="2" charset="0"/>
                <a:ea typeface="Gotham-Book"/>
                <a:cs typeface="Gotham-Book"/>
              </a:rPr>
              <a:t>Enroll in hands-on trainings to groom employees into required roles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latin typeface="Montserrat" panose="00000500000000000000" pitchFamily="2" charset="0"/>
                <a:ea typeface="Gotham-Book"/>
                <a:cs typeface="Gotham-Book"/>
              </a:rPr>
              <a:t>Mostly for the developer, support staff, analysts, etc.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Communicate all IAM changes and benefits to stakeholders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latin typeface="Montserrat" panose="00000500000000000000" pitchFamily="2" charset="0"/>
                <a:ea typeface="Gotham-Book"/>
                <a:cs typeface="Gotham-Book"/>
              </a:rPr>
              <a:t>Use IAM portal documenting:</a:t>
            </a:r>
          </a:p>
          <a:p>
            <a:pPr marL="1257300" marR="45720" lvl="2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200" spc="50">
                <a:latin typeface="Montserrat" panose="00000500000000000000" pitchFamily="2" charset="0"/>
                <a:ea typeface="Gotham-Book"/>
                <a:cs typeface="Gotham-Book"/>
              </a:rPr>
              <a:t>Real-time system status</a:t>
            </a:r>
          </a:p>
          <a:p>
            <a:pPr marL="1257300" marR="45720" lvl="2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200" spc="50">
                <a:latin typeface="Montserrat" panose="00000500000000000000" pitchFamily="2" charset="0"/>
                <a:ea typeface="Gotham-Book"/>
                <a:cs typeface="Gotham-Book"/>
              </a:rPr>
              <a:t>Accomplishments</a:t>
            </a:r>
          </a:p>
          <a:p>
            <a:pPr marL="1257300" marR="45720" lvl="2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200" spc="50">
                <a:latin typeface="Montserrat" panose="00000500000000000000" pitchFamily="2" charset="0"/>
                <a:ea typeface="Gotham-Book"/>
                <a:cs typeface="Gotham-Book"/>
              </a:rPr>
              <a:t>Current, long-term roadmap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A53D34-D645-D952-8490-D62F05F88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/>
              <a:t>Program: Implementation Phase</a:t>
            </a:r>
          </a:p>
        </p:txBody>
      </p:sp>
    </p:spTree>
    <p:extLst>
      <p:ext uri="{BB962C8B-B14F-4D97-AF65-F5344CB8AC3E}">
        <p14:creationId xmlns:p14="http://schemas.microsoft.com/office/powerpoint/2010/main" val="181393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8C875-79C2-1C25-EECA-23383824F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1DDDC-DAEE-9678-1FB2-44250F67B0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marR="45720" lvl="0" indent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600" b="1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Goal</a:t>
            </a:r>
            <a:r>
              <a:rPr lang="en-US" sz="1600" i="1" spc="50">
                <a:solidFill>
                  <a:srgbClr val="C00000"/>
                </a:solidFill>
                <a:latin typeface="Montserrat" panose="00000500000000000000" pitchFamily="2" charset="0"/>
                <a:ea typeface="Gotham-Book"/>
                <a:cs typeface="Gotham-Book"/>
              </a:rPr>
              <a:t>: Continuously improve and optimize operations and services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endParaRPr lang="en-US" sz="1600" spc="50">
              <a:latin typeface="Montserrat" panose="00000500000000000000" pitchFamily="2" charset="0"/>
              <a:ea typeface="Gotham-Book"/>
              <a:cs typeface="Gotham-Book"/>
            </a:endParaRP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Monitor and measure results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Collect and analyzing data and feedback on:</a:t>
            </a:r>
          </a:p>
          <a:p>
            <a:pPr marL="1257300" marR="45720" lvl="2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200" spc="50">
                <a:latin typeface="Montserrat" panose="00000500000000000000" pitchFamily="2" charset="0"/>
                <a:ea typeface="Gotham-Book"/>
                <a:cs typeface="Gotham-Book"/>
              </a:rPr>
              <a:t>IAM performance, effectiveness, and efficiency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Continually compare actual results with expected results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Identify any deviations or discrepancies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Monitor and respond to any changes or trends in:</a:t>
            </a:r>
          </a:p>
          <a:p>
            <a:pPr marL="800100" marR="45720" lvl="1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400" spc="50">
                <a:latin typeface="Montserrat" panose="00000500000000000000" pitchFamily="2" charset="0"/>
                <a:ea typeface="Gotham-Book"/>
                <a:cs typeface="Gotham-Book"/>
              </a:rPr>
              <a:t>Business environment, compliance requirements, or user behavior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Continually evaluate IAM impact and value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Report IAM achievements and challenges to stakeholders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Regularly review and update IAM policies, processes, tools, and roles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r>
              <a:rPr lang="en-US" sz="1600" spc="50">
                <a:latin typeface="Montserrat" panose="00000500000000000000" pitchFamily="2" charset="0"/>
                <a:ea typeface="Gotham-Book"/>
                <a:cs typeface="Gotham-Book"/>
              </a:rPr>
              <a:t>Implement any changes or enhancements that will improve IAM outcomes and stakeholder satisfaction</a:t>
            </a:r>
          </a:p>
          <a:p>
            <a:pPr marL="342900" marR="45720" indent="-342900">
              <a:lnSpc>
                <a:spcPct val="105000"/>
              </a:lnSpc>
              <a:spcBef>
                <a:spcPts val="600"/>
              </a:spcBef>
              <a:buSzPts val="1100"/>
              <a:buFont typeface="Symbol" panose="05050102010706020507" pitchFamily="18" charset="2"/>
              <a:buChar char=""/>
            </a:pPr>
            <a:endParaRPr lang="en-US" sz="1600" spc="50">
              <a:latin typeface="Montserrat" panose="00000500000000000000" pitchFamily="2" charset="0"/>
              <a:ea typeface="Gotham-Book"/>
              <a:cs typeface="Gotham-Book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F1E7BF-5022-8F9A-D86B-4705C9CB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/>
              <a:t>Program: Operations Phase</a:t>
            </a:r>
          </a:p>
        </p:txBody>
      </p:sp>
    </p:spTree>
    <p:extLst>
      <p:ext uri="{BB962C8B-B14F-4D97-AF65-F5344CB8AC3E}">
        <p14:creationId xmlns:p14="http://schemas.microsoft.com/office/powerpoint/2010/main" val="410515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bad906-f9c8-4d9c-ac79-45a111f285d8" xsi:nil="true"/>
    <lcf76f155ced4ddcb4097134ff3c332f xmlns="db7fae4d-254b-477b-ab05-8a49377d25fa">
      <Terms xmlns="http://schemas.microsoft.com/office/infopath/2007/PartnerControls"/>
    </lcf76f155ced4ddcb4097134ff3c332f>
    <_Flow_SignoffStatus xmlns="db7fae4d-254b-477b-ab05-8a49377d25f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39716FF4A3A429BAFBAF8D65A02CD" ma:contentTypeVersion="14" ma:contentTypeDescription="Create a new document." ma:contentTypeScope="" ma:versionID="be2b2f7b03eecf926d4031b54739cf5b">
  <xsd:schema xmlns:xsd="http://www.w3.org/2001/XMLSchema" xmlns:xs="http://www.w3.org/2001/XMLSchema" xmlns:p="http://schemas.microsoft.com/office/2006/metadata/properties" xmlns:ns2="db7fae4d-254b-477b-ab05-8a49377d25fa" xmlns:ns3="51bad906-f9c8-4d9c-ac79-45a111f285d8" targetNamespace="http://schemas.microsoft.com/office/2006/metadata/properties" ma:root="true" ma:fieldsID="b4a746cb7febc288c28d76202a5b497c" ns2:_="" ns3:_="">
    <xsd:import namespace="db7fae4d-254b-477b-ab05-8a49377d25fa"/>
    <xsd:import namespace="51bad906-f9c8-4d9c-ac79-45a111f285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fae4d-254b-477b-ab05-8a49377d2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0c90c6d-7699-48db-ad30-af7c1d2edc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ad906-f9c8-4d9c-ac79-45a111f285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61d8774-7481-4e8f-b3d3-420258e06367}" ma:internalName="TaxCatchAll" ma:showField="CatchAllData" ma:web="51bad906-f9c8-4d9c-ac79-45a111f285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DB8EDC-E041-4017-BF1B-78D91D061F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3C38E7-89C3-4C75-B644-AE0D85975B9C}">
  <ds:schemaRefs>
    <ds:schemaRef ds:uri="http://purl.org/dc/dcmitype/"/>
    <ds:schemaRef ds:uri="http://purl.org/dc/elements/1.1/"/>
    <ds:schemaRef ds:uri="http://schemas.microsoft.com/office/2006/documentManagement/types"/>
    <ds:schemaRef ds:uri="db7fae4d-254b-477b-ab05-8a49377d25fa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51bad906-f9c8-4d9c-ac79-45a111f285d8"/>
  </ds:schemaRefs>
</ds:datastoreItem>
</file>

<file path=customXml/itemProps3.xml><?xml version="1.0" encoding="utf-8"?>
<ds:datastoreItem xmlns:ds="http://schemas.openxmlformats.org/officeDocument/2006/customXml" ds:itemID="{E5602A57-68A3-416D-9285-50B07B320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7fae4d-254b-477b-ab05-8a49377d25fa"/>
    <ds:schemaRef ds:uri="51bad906-f9c8-4d9c-ac79-45a111f285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1015</Words>
  <Application>Microsoft Macintosh PowerPoint</Application>
  <PresentationFormat>On-screen Show (4:3)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Montserrat</vt:lpstr>
      <vt:lpstr>Montserrat Black</vt:lpstr>
      <vt:lpstr>Montserrat Bold</vt:lpstr>
      <vt:lpstr>Symbol</vt:lpstr>
      <vt:lpstr>Office Theme</vt:lpstr>
      <vt:lpstr>1_Office Theme</vt:lpstr>
      <vt:lpstr>2_Office Theme</vt:lpstr>
      <vt:lpstr>3_Office Theme</vt:lpstr>
      <vt:lpstr>IAM Program Development</vt:lpstr>
      <vt:lpstr>Assess</vt:lpstr>
      <vt:lpstr>Form Program Planning Team</vt:lpstr>
      <vt:lpstr>Charter: Communicate Direction</vt:lpstr>
      <vt:lpstr>Charter: the What and Why</vt:lpstr>
      <vt:lpstr>Charter: the Who and How</vt:lpstr>
      <vt:lpstr>Program: Design Phase</vt:lpstr>
      <vt:lpstr>Program: Implementation Phase</vt:lpstr>
      <vt:lpstr>Program: Operations Phase</vt:lpstr>
      <vt:lpstr>PowerPoint Presentation</vt:lpstr>
      <vt:lpstr>Michael von Ende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True</dc:creator>
  <cp:lastModifiedBy>Laura Hees</cp:lastModifiedBy>
  <cp:revision>3</cp:revision>
  <dcterms:created xsi:type="dcterms:W3CDTF">2018-12-06T16:14:30Z</dcterms:created>
  <dcterms:modified xsi:type="dcterms:W3CDTF">2025-04-30T21:40:43Z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c08e3292-2d18-46ff-a18f-e658f0663414</vt:lpwstr>
  </property>
  <property fmtid="{D5CDD505-2E9C-101B-9397-08002B2CF9AE}" pid="3" name="ContentTypeId">
    <vt:lpwstr>0x01010038B39716FF4A3A429BAFBAF8D65A02CD</vt:lpwstr>
  </property>
  <property fmtid="{D5CDD505-2E9C-101B-9397-08002B2CF9AE}" pid="4" name="MediaServiceImageTags">
    <vt:lpwstr/>
  </property>
</Properties>
</file>